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89" r:id="rId4"/>
    <p:sldId id="272" r:id="rId5"/>
    <p:sldId id="294" r:id="rId6"/>
    <p:sldId id="291" r:id="rId7"/>
    <p:sldId id="297" r:id="rId8"/>
    <p:sldId id="298" r:id="rId9"/>
    <p:sldId id="304" r:id="rId10"/>
    <p:sldId id="302" r:id="rId11"/>
    <p:sldId id="299" r:id="rId12"/>
    <p:sldId id="305" r:id="rId13"/>
    <p:sldId id="300" r:id="rId14"/>
    <p:sldId id="282" r:id="rId15"/>
    <p:sldId id="283" r:id="rId16"/>
    <p:sldId id="260" r:id="rId17"/>
  </p:sldIdLst>
  <p:sldSz cx="12192000" cy="6858000"/>
  <p:notesSz cx="6858000" cy="9144000"/>
  <p:embeddedFontLst>
    <p:embeddedFont>
      <p:font typeface="Open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6A2"/>
    <a:srgbClr val="F1BE29"/>
    <a:srgbClr val="065CAB"/>
    <a:srgbClr val="D1D1D1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8606" autoAdjust="0"/>
  </p:normalViewPr>
  <p:slideViewPr>
    <p:cSldViewPr snapToGrid="0">
      <p:cViewPr varScale="1">
        <p:scale>
          <a:sx n="51" d="100"/>
          <a:sy n="51" d="100"/>
        </p:scale>
        <p:origin x="898" y="34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87002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8644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ru-RU" sz="1100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rPr>
              <a:t>Анализ основных свойств данных, нахождение в них общих закономерностей, распределений и аномалий, построение начальных моделей, зачастую с использованием инструментов визуализации.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4041241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2561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0828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8198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090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5588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464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8340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xmlns="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xmlns="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xmlns="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xmlns="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xmlns="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xmlns="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xmlns="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xmlns="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xmlns="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xmlns="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xmlns="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xmlns="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2" r:id="rId6"/>
    <p:sldLayoutId id="2147483651" r:id="rId7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Прогнозирование свойств композитных материалов</a:t>
            </a:r>
            <a:endParaRPr lang="ru-RU" dirty="0">
              <a:latin typeface="+mj-lt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Шипов Михаил Всеволодович</a:t>
            </a:r>
            <a:endParaRPr lang="en-US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5900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xmlns="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Примеры предсказаний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xmlns="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xmlns="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6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190380" y="1292444"/>
            <a:ext cx="3791800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200" b="1" dirty="0" smtClean="0"/>
              <a:t>Модуль упругости при растяжении</a:t>
            </a:r>
            <a:endParaRPr lang="ru-RU" sz="1200" b="1" dirty="0"/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3577579" y="1292444"/>
            <a:ext cx="2972702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200" b="1" dirty="0" smtClean="0"/>
              <a:t>Прочность при растяжении</a:t>
            </a:r>
            <a:endParaRPr lang="ru-RU" sz="1200" b="1" dirty="0"/>
          </a:p>
        </p:txBody>
      </p:sp>
      <p:sp>
        <p:nvSpPr>
          <p:cNvPr id="38" name="Rectangle 37"/>
          <p:cNvSpPr/>
          <p:nvPr/>
        </p:nvSpPr>
        <p:spPr>
          <a:xfrm rot="16200000">
            <a:off x="3425006" y="2165268"/>
            <a:ext cx="482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rgbClr val="272727"/>
                </a:solidFill>
                <a:ea typeface="Open Sans"/>
                <a:sym typeface="Open Sans"/>
              </a:rPr>
              <a:t>Phik</a:t>
            </a:r>
            <a:endParaRPr lang="ru-RU" sz="1200" dirty="0"/>
          </a:p>
        </p:txBody>
      </p:sp>
      <p:sp>
        <p:nvSpPr>
          <p:cNvPr id="39" name="Rectangle 38"/>
          <p:cNvSpPr/>
          <p:nvPr/>
        </p:nvSpPr>
        <p:spPr>
          <a:xfrm rot="16200000">
            <a:off x="3467487" y="3839751"/>
            <a:ext cx="397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PC</a:t>
            </a:r>
            <a:endParaRPr lang="ru-RU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87" y="1772731"/>
            <a:ext cx="2999189" cy="12541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328" y="1768414"/>
            <a:ext cx="3227742" cy="12584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87" y="3273575"/>
            <a:ext cx="2999189" cy="12735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6328" y="3283593"/>
            <a:ext cx="3227742" cy="12429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87" y="4803881"/>
            <a:ext cx="2999189" cy="12720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6328" y="4803741"/>
            <a:ext cx="3227742" cy="1229616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 rot="16200000">
            <a:off x="3132461" y="5301425"/>
            <a:ext cx="10679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Hyper + </a:t>
            </a:r>
            <a:r>
              <a:rPr lang="en-US" sz="1200" dirty="0" err="1" smtClean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Phik</a:t>
            </a:r>
            <a:endParaRPr lang="ru-RU" sz="12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4159" y="4803741"/>
            <a:ext cx="3926799" cy="14877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2236" y="1477165"/>
            <a:ext cx="3938722" cy="149222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0932" y="3071867"/>
            <a:ext cx="4010026" cy="151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1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20" name="Группа 18">
            <a:extLst>
              <a:ext uri="{FF2B5EF4-FFF2-40B4-BE49-F238E27FC236}">
                <a16:creationId xmlns:a16="http://schemas.microsoft.com/office/drawing/2014/main" xmlns="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59000" cy="666000"/>
            <a:chOff x="1476753" y="3499669"/>
            <a:chExt cx="4619247" cy="666000"/>
          </a:xfrm>
        </p:grpSpPr>
        <p:sp>
          <p:nvSpPr>
            <p:cNvPr id="21" name="Прямоугольник 19">
              <a:extLst>
                <a:ext uri="{FF2B5EF4-FFF2-40B4-BE49-F238E27FC236}">
                  <a16:creationId xmlns:a16="http://schemas.microsoft.com/office/drawing/2014/main" xmlns="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Выбор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xmlns="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xmlns="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3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427847" y="1173555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 smtClean="0">
                <a:solidFill>
                  <a:schemeClr val="tx1"/>
                </a:solidFill>
              </a:rPr>
              <a:t>Возможно выбрана не та модель?</a:t>
            </a:r>
            <a:endParaRPr lang="ru-RU" sz="2600" dirty="0">
              <a:solidFill>
                <a:schemeClr val="tx1"/>
              </a:solidFill>
            </a:endParaRP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5354320" y="2488586"/>
            <a:ext cx="6248401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sz="3200" b="1" dirty="0"/>
              <a:t>Для повышения качества модели </a:t>
            </a:r>
            <a:r>
              <a:rPr lang="ru-RU" sz="3200" b="1" dirty="0" smtClean="0"/>
              <a:t>требуется: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</a:rPr>
              <a:t>больший </a:t>
            </a:r>
            <a:r>
              <a:rPr lang="ru-RU" sz="2400" dirty="0">
                <a:solidFill>
                  <a:schemeClr val="tx1"/>
                </a:solidFill>
              </a:rPr>
              <a:t>объем </a:t>
            </a:r>
            <a:r>
              <a:rPr lang="ru-RU" sz="2400" dirty="0" smtClean="0">
                <a:solidFill>
                  <a:schemeClr val="tx1"/>
                </a:solidFill>
              </a:rPr>
              <a:t>данных для обучения; 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tx1"/>
                </a:solidFill>
              </a:rPr>
              <a:t>перепроверка </a:t>
            </a:r>
            <a:r>
              <a:rPr lang="ru-RU" sz="2400" dirty="0">
                <a:solidFill>
                  <a:schemeClr val="tx1"/>
                </a:solidFill>
              </a:rPr>
              <a:t>исходных данных на предмет ошибок заполнения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09012" y="6135309"/>
            <a:ext cx="5498028" cy="43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228600" algn="ctr">
              <a:lnSpc>
                <a:spcPct val="90000"/>
              </a:lnSpc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ru-RU" sz="1100" dirty="0" smtClean="0">
                <a:solidFill>
                  <a:schemeClr val="tx1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* Прогноз качества моделей получен при помощи </a:t>
            </a:r>
            <a:r>
              <a:rPr lang="en-US" sz="1100" dirty="0" err="1" smtClean="0">
                <a:solidFill>
                  <a:schemeClr val="tx1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LazyRegressor</a:t>
            </a:r>
            <a:r>
              <a:rPr lang="en-US" sz="1100" dirty="0" smtClean="0">
                <a:solidFill>
                  <a:schemeClr val="tx1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()</a:t>
            </a:r>
            <a:endParaRPr lang="ru-RU" sz="1100" dirty="0">
              <a:solidFill>
                <a:schemeClr val="tx1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47" y="1812507"/>
            <a:ext cx="4450534" cy="45070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68320" y="1753926"/>
            <a:ext cx="711200" cy="46598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5900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xmlns="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Построение нейронной сети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xmlns="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xmlns="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558781" y="4217456"/>
            <a:ext cx="2143779" cy="67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Сложность модели</a:t>
            </a:r>
            <a:endParaRPr lang="ru-RU" dirty="0"/>
          </a:p>
        </p:txBody>
      </p:sp>
      <p:sp>
        <p:nvSpPr>
          <p:cNvPr id="47" name="Rectangle 46"/>
          <p:cNvSpPr/>
          <p:nvPr/>
        </p:nvSpPr>
        <p:spPr>
          <a:xfrm>
            <a:off x="558781" y="3349002"/>
            <a:ext cx="2143779" cy="67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Функция активации</a:t>
            </a:r>
            <a:endParaRPr lang="ru-RU" dirty="0"/>
          </a:p>
        </p:txBody>
      </p:sp>
      <p:sp>
        <p:nvSpPr>
          <p:cNvPr id="48" name="Rectangle 47"/>
          <p:cNvSpPr/>
          <p:nvPr/>
        </p:nvSpPr>
        <p:spPr>
          <a:xfrm>
            <a:off x="558781" y="2483710"/>
            <a:ext cx="2143779" cy="67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Подготовка </a:t>
            </a:r>
            <a:r>
              <a:rPr lang="ru-RU" dirty="0" err="1" smtClean="0"/>
              <a:t>датасета</a:t>
            </a:r>
            <a:endParaRPr lang="ru-RU" dirty="0"/>
          </a:p>
        </p:txBody>
      </p:sp>
      <p:sp>
        <p:nvSpPr>
          <p:cNvPr id="49" name="Rectangle 48"/>
          <p:cNvSpPr/>
          <p:nvPr/>
        </p:nvSpPr>
        <p:spPr>
          <a:xfrm>
            <a:off x="558781" y="5101942"/>
            <a:ext cx="2143779" cy="67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Применение дополнительных слоев</a:t>
            </a:r>
            <a:endParaRPr lang="ru-RU" dirty="0"/>
          </a:p>
        </p:txBody>
      </p:sp>
      <p:sp>
        <p:nvSpPr>
          <p:cNvPr id="50" name="Rectangle 49"/>
          <p:cNvSpPr/>
          <p:nvPr/>
        </p:nvSpPr>
        <p:spPr>
          <a:xfrm>
            <a:off x="2886333" y="4217456"/>
            <a:ext cx="3311267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Кол-во слоев активации 1-9. (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Кол-во нейронов в слое 10-</a:t>
            </a:r>
            <a:r>
              <a:rPr lang="en-US" dirty="0" smtClean="0">
                <a:solidFill>
                  <a:schemeClr val="tx1"/>
                </a:solidFill>
              </a:rPr>
              <a:t>10*</a:t>
            </a:r>
            <a:r>
              <a:rPr lang="en-US" dirty="0" err="1" smtClean="0">
                <a:solidFill>
                  <a:schemeClr val="tx1"/>
                </a:solidFill>
              </a:rPr>
              <a:t>i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886333" y="3349002"/>
            <a:ext cx="3311267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Активации </a:t>
            </a:r>
            <a:r>
              <a:rPr lang="en-US" dirty="0" smtClean="0">
                <a:solidFill>
                  <a:schemeClr val="tx1"/>
                </a:solidFill>
              </a:rPr>
              <a:t>‘</a:t>
            </a:r>
            <a:r>
              <a:rPr lang="en-US" dirty="0" err="1" smtClean="0">
                <a:solidFill>
                  <a:schemeClr val="tx1"/>
                </a:solidFill>
              </a:rPr>
              <a:t>relu</a:t>
            </a:r>
            <a:r>
              <a:rPr lang="en-US" dirty="0" smtClean="0">
                <a:solidFill>
                  <a:schemeClr val="tx1"/>
                </a:solidFill>
              </a:rPr>
              <a:t>’, ‘</a:t>
            </a:r>
            <a:r>
              <a:rPr lang="en-US" dirty="0" err="1" smtClean="0">
                <a:solidFill>
                  <a:schemeClr val="tx1"/>
                </a:solidFill>
              </a:rPr>
              <a:t>tanh</a:t>
            </a:r>
            <a:r>
              <a:rPr lang="en-US" dirty="0" smtClean="0">
                <a:solidFill>
                  <a:schemeClr val="tx1"/>
                </a:solidFill>
              </a:rPr>
              <a:t>’, ‘sigmoid’.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Активация </a:t>
            </a:r>
            <a:r>
              <a:rPr lang="en-US" dirty="0" smtClean="0">
                <a:solidFill>
                  <a:schemeClr val="tx1"/>
                </a:solidFill>
              </a:rPr>
              <a:t>‘linear’ </a:t>
            </a:r>
            <a:r>
              <a:rPr lang="ru-RU" dirty="0" smtClean="0">
                <a:solidFill>
                  <a:schemeClr val="tx1"/>
                </a:solidFill>
              </a:rPr>
              <a:t>на выходе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2886333" y="2483710"/>
            <a:ext cx="3311267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Разбивка на </a:t>
            </a:r>
            <a:r>
              <a:rPr lang="ru-RU" dirty="0" smtClean="0">
                <a:solidFill>
                  <a:schemeClr val="tx1"/>
                </a:solidFill>
              </a:rPr>
              <a:t>обучающую (70%) </a:t>
            </a:r>
            <a:r>
              <a:rPr lang="ru-RU" dirty="0">
                <a:solidFill>
                  <a:schemeClr val="tx1"/>
                </a:solidFill>
              </a:rPr>
              <a:t>и </a:t>
            </a:r>
            <a:r>
              <a:rPr lang="ru-RU" dirty="0" smtClean="0">
                <a:solidFill>
                  <a:schemeClr val="tx1"/>
                </a:solidFill>
              </a:rPr>
              <a:t>тестовую (30%) выборки.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Встроенный слой нормализации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886333" y="5101942"/>
            <a:ext cx="3311267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Dropout, </a:t>
            </a:r>
            <a:r>
              <a:rPr lang="en-US" dirty="0" err="1" smtClean="0">
                <a:solidFill>
                  <a:schemeClr val="tx1"/>
                </a:solidFill>
              </a:rPr>
              <a:t>Batchnormalization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idx="2"/>
          </p:nvPr>
        </p:nvSpPr>
        <p:spPr>
          <a:xfrm>
            <a:off x="446315" y="1176175"/>
            <a:ext cx="10739845" cy="979676"/>
          </a:xfrm>
        </p:spPr>
        <p:txBody>
          <a:bodyPr>
            <a:noAutofit/>
          </a:bodyPr>
          <a:lstStyle/>
          <a:p>
            <a:pPr marL="0" indent="0"/>
            <a:r>
              <a:rPr lang="ru-RU" dirty="0"/>
              <a:t>Подготовка данных и этапы разработки архитектуры нейронной </a:t>
            </a:r>
            <a:r>
              <a:rPr lang="ru-RU" dirty="0" smtClean="0"/>
              <a:t>сети для модели соотношения матрица-наполнитель</a:t>
            </a:r>
            <a:endParaRPr lang="ru-RU" dirty="0"/>
          </a:p>
        </p:txBody>
      </p:sp>
      <p:sp>
        <p:nvSpPr>
          <p:cNvPr id="21" name="Rectangle 20"/>
          <p:cNvSpPr/>
          <p:nvPr/>
        </p:nvSpPr>
        <p:spPr>
          <a:xfrm>
            <a:off x="6482080" y="4217456"/>
            <a:ext cx="5293359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Увеличение числа слоев/нейронов приводит к «спрямлению» прогнозных результатов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482080" y="3349002"/>
            <a:ext cx="5293359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‘</a:t>
            </a:r>
            <a:r>
              <a:rPr lang="en-US" dirty="0" err="1" smtClean="0">
                <a:solidFill>
                  <a:schemeClr val="tx1"/>
                </a:solidFill>
              </a:rPr>
              <a:t>tanh</a:t>
            </a:r>
            <a:r>
              <a:rPr lang="en-US" dirty="0" smtClean="0">
                <a:solidFill>
                  <a:schemeClr val="tx1"/>
                </a:solidFill>
              </a:rPr>
              <a:t>’ </a:t>
            </a:r>
            <a:r>
              <a:rPr lang="ru-RU" dirty="0" smtClean="0">
                <a:solidFill>
                  <a:schemeClr val="tx1"/>
                </a:solidFill>
              </a:rPr>
              <a:t>дает более стабильный результат. </a:t>
            </a:r>
            <a:r>
              <a:rPr lang="en-US" dirty="0" smtClean="0">
                <a:solidFill>
                  <a:schemeClr val="tx1"/>
                </a:solidFill>
              </a:rPr>
              <a:t>‘sigmoid’ – dummy. 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На выходе не стоит задавать функцию активации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482080" y="2483710"/>
            <a:ext cx="5293359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Необходимо сокращение количества признаков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82080" y="5101942"/>
            <a:ext cx="5293359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Качество модели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повышается при использовании обоих слоев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>
            <a:stCxn id="52" idx="3"/>
            <a:endCxn id="26" idx="1"/>
          </p:cNvCxnSpPr>
          <p:nvPr/>
        </p:nvCxnSpPr>
        <p:spPr>
          <a:xfrm>
            <a:off x="6197600" y="2821444"/>
            <a:ext cx="284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1" idx="3"/>
            <a:endCxn id="25" idx="1"/>
          </p:cNvCxnSpPr>
          <p:nvPr/>
        </p:nvCxnSpPr>
        <p:spPr>
          <a:xfrm>
            <a:off x="6197600" y="3686736"/>
            <a:ext cx="284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0" idx="3"/>
            <a:endCxn id="21" idx="1"/>
          </p:cNvCxnSpPr>
          <p:nvPr/>
        </p:nvCxnSpPr>
        <p:spPr>
          <a:xfrm>
            <a:off x="6197600" y="4555190"/>
            <a:ext cx="284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3" idx="3"/>
            <a:endCxn id="28" idx="1"/>
          </p:cNvCxnSpPr>
          <p:nvPr/>
        </p:nvCxnSpPr>
        <p:spPr>
          <a:xfrm>
            <a:off x="6197600" y="5439676"/>
            <a:ext cx="2844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67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9" name="Группа 18">
            <a:extLst>
              <a:ext uri="{FF2B5EF4-FFF2-40B4-BE49-F238E27FC236}">
                <a16:creationId xmlns:a16="http://schemas.microsoft.com/office/drawing/2014/main" xmlns="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59000" cy="666000"/>
            <a:chOff x="1476753" y="3499669"/>
            <a:chExt cx="4619247" cy="666000"/>
          </a:xfrm>
        </p:grpSpPr>
        <p:sp>
          <p:nvSpPr>
            <p:cNvPr id="10" name="Прямоугольник 19">
              <a:extLst>
                <a:ext uri="{FF2B5EF4-FFF2-40B4-BE49-F238E27FC236}">
                  <a16:creationId xmlns:a16="http://schemas.microsoft.com/office/drawing/2014/main" xmlns="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Построение нейронной сети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3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173555"/>
            <a:ext cx="10378502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 smtClean="0"/>
              <a:t>Лучшие модели по итогам различных конфигураций нейронной сети</a:t>
            </a:r>
            <a:endParaRPr lang="ru-RU" sz="2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4" y="1868809"/>
            <a:ext cx="3438742" cy="24999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4" y="4445359"/>
            <a:ext cx="3438742" cy="21530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33870" y="3466494"/>
            <a:ext cx="272623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200"/>
            <a:r>
              <a:rPr lang="ru-RU" b="1" dirty="0" smtClean="0"/>
              <a:t>Общие параметры</a:t>
            </a:r>
            <a:endParaRPr lang="en-US" b="1" dirty="0" smtClean="0"/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Sequential()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Скорость </a:t>
            </a:r>
            <a:r>
              <a:rPr lang="ru-RU" dirty="0"/>
              <a:t>обучения 0.001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loss = </a:t>
            </a:r>
            <a:r>
              <a:rPr lang="en-US" dirty="0" err="1" smtClean="0"/>
              <a:t>mse</a:t>
            </a:r>
            <a:endParaRPr lang="ru-RU" dirty="0"/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ru-RU" dirty="0"/>
              <a:t>Кол-во эпох 1000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ru-RU" dirty="0"/>
              <a:t>Ранняя остановка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393" y="1805166"/>
            <a:ext cx="4372691" cy="1709422"/>
          </a:xfrm>
          <a:prstGeom prst="rect">
            <a:avLst/>
          </a:prstGeom>
        </p:spPr>
      </p:pic>
      <p:sp>
        <p:nvSpPr>
          <p:cNvPr id="19" name="Text Placeholder 1"/>
          <p:cNvSpPr txBox="1">
            <a:spLocks/>
          </p:cNvSpPr>
          <p:nvPr/>
        </p:nvSpPr>
        <p:spPr>
          <a:xfrm>
            <a:off x="9073399" y="1917559"/>
            <a:ext cx="2686703" cy="1130806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300" b="0" i="0" u="none" strike="noStrike" cap="none" baseline="0">
                <a:solidFill>
                  <a:srgbClr val="000000"/>
                </a:solidFill>
                <a:latin typeface="+mn-lt"/>
                <a:ea typeface="ALS Sector Regular" panose="02000000000000000000" pitchFamily="2" charset="0"/>
                <a:cs typeface="ALS Sector Regular" panose="02000000000000000000" pitchFamily="2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Normalization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Dense (10, ‘</a:t>
            </a:r>
            <a:r>
              <a:rPr lang="en-US" sz="1400" dirty="0" err="1" smtClean="0"/>
              <a:t>tanh</a:t>
            </a:r>
            <a:r>
              <a:rPr lang="en-US" sz="1400" dirty="0" smtClean="0"/>
              <a:t>’)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Dropout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BatchNormalization</a:t>
            </a:r>
            <a:endParaRPr lang="en-US" sz="1400" dirty="0" smtClean="0"/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Dense(1)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380" y="4368800"/>
            <a:ext cx="4262120" cy="16661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445" y="3582251"/>
            <a:ext cx="2686196" cy="469019"/>
          </a:xfrm>
          <a:prstGeom prst="rect">
            <a:avLst/>
          </a:prstGeom>
        </p:spPr>
      </p:pic>
      <p:sp>
        <p:nvSpPr>
          <p:cNvPr id="20" name="Text Placeholder 1"/>
          <p:cNvSpPr txBox="1">
            <a:spLocks/>
          </p:cNvSpPr>
          <p:nvPr/>
        </p:nvSpPr>
        <p:spPr>
          <a:xfrm>
            <a:off x="9162881" y="5518666"/>
            <a:ext cx="2573549" cy="1079779"/>
          </a:xfrm>
          <a:prstGeom prst="rect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361950" indent="-285750">
              <a:buFont typeface="Arial" panose="020B0604020202020204" pitchFamily="34" charset="0"/>
              <a:buChar char="•"/>
              <a:defRPr baseline="0">
                <a:latin typeface="+mn-lt"/>
                <a:ea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en-US" dirty="0"/>
              <a:t>Normalization</a:t>
            </a:r>
          </a:p>
          <a:p>
            <a:r>
              <a:rPr lang="en-US" dirty="0"/>
              <a:t>Dense (10, ‘</a:t>
            </a:r>
            <a:r>
              <a:rPr lang="en-US" dirty="0" err="1"/>
              <a:t>relu</a:t>
            </a:r>
            <a:r>
              <a:rPr lang="en-US" dirty="0"/>
              <a:t>’)</a:t>
            </a:r>
          </a:p>
          <a:p>
            <a:r>
              <a:rPr lang="en-US" dirty="0"/>
              <a:t>Dense(1)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6445" y="6102659"/>
            <a:ext cx="3532866" cy="46901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 rot="16200000">
            <a:off x="-438521" y="2786006"/>
            <a:ext cx="149912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2300" dirty="0" smtClean="0">
                <a:latin typeface="+mn-lt"/>
              </a:rPr>
              <a:t>Модель 1</a:t>
            </a:r>
            <a:endParaRPr lang="ru-RU" sz="2300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-438521" y="5295528"/>
            <a:ext cx="149912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2300" dirty="0" smtClean="0">
                <a:latin typeface="+mn-lt"/>
              </a:rPr>
              <a:t>Модель 2</a:t>
            </a:r>
            <a:endParaRPr lang="ru-RU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3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222" y="1437708"/>
            <a:ext cx="3743682" cy="1722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8" y="1437708"/>
            <a:ext cx="6143428" cy="3615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680" y="3558290"/>
            <a:ext cx="5963920" cy="3013388"/>
          </a:xfrm>
          <a:prstGeom prst="rect">
            <a:avLst/>
          </a:prstGeom>
        </p:spPr>
      </p:pic>
      <p:grpSp>
        <p:nvGrpSpPr>
          <p:cNvPr id="9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5295400" cy="666000"/>
            <a:chOff x="1476753" y="3499669"/>
            <a:chExt cx="4619247" cy="666000"/>
          </a:xfrm>
        </p:grpSpPr>
        <p:sp>
          <p:nvSpPr>
            <p:cNvPr id="10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Приложение на </a:t>
              </a:r>
              <a:r>
                <a:rPr lang="en-US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Flask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732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1579642"/>
            <a:ext cx="6410098" cy="4415039"/>
          </a:xfrm>
          <a:prstGeom prst="rect">
            <a:avLst/>
          </a:prstGeom>
        </p:spPr>
      </p:pic>
      <p:grpSp>
        <p:nvGrpSpPr>
          <p:cNvPr id="6" name="Группа 7">
            <a:extLst>
              <a:ext uri="{FF2B5EF4-FFF2-40B4-BE49-F238E27FC236}">
                <a16:creationId xmlns:a16="http://schemas.microsoft.com/office/drawing/2014/main" xmlns="" id="{B431A07B-4120-45A8-87F5-FD0B7543B02C}"/>
              </a:ext>
            </a:extLst>
          </p:cNvPr>
          <p:cNvGrpSpPr/>
          <p:nvPr/>
        </p:nvGrpSpPr>
        <p:grpSpPr>
          <a:xfrm>
            <a:off x="3167880" y="469293"/>
            <a:ext cx="5691640" cy="666000"/>
            <a:chOff x="1476753" y="3499669"/>
            <a:chExt cx="4619247" cy="666000"/>
          </a:xfrm>
        </p:grpSpPr>
        <p:sp>
          <p:nvSpPr>
            <p:cNvPr id="7" name="Прямоугольник 8">
              <a:extLst>
                <a:ext uri="{FF2B5EF4-FFF2-40B4-BE49-F238E27FC236}">
                  <a16:creationId xmlns:a16="http://schemas.microsoft.com/office/drawing/2014/main" xmlns="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Удаленный </a:t>
              </a:r>
              <a:r>
                <a:rPr lang="ru-RU" sz="2800" spc="180" dirty="0" err="1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репозиторий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8" name="Прямоугольник 58">
              <a:extLst>
                <a:ext uri="{FF2B5EF4-FFF2-40B4-BE49-F238E27FC236}">
                  <a16:creationId xmlns:a16="http://schemas.microsoft.com/office/drawing/2014/main" xmlns="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9" name="Прямоугольник 58">
              <a:extLst>
                <a:ext uri="{FF2B5EF4-FFF2-40B4-BE49-F238E27FC236}">
                  <a16:creationId xmlns:a16="http://schemas.microsoft.com/office/drawing/2014/main" xmlns="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538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xmlns="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xmlns="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Постановка задачи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xmlns="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xmlns="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11" name="Google Shape;125;p4">
            <a:extLst>
              <a:ext uri="{FF2B5EF4-FFF2-40B4-BE49-F238E27FC236}">
                <a16:creationId xmlns:a16="http://schemas.microsoft.com/office/drawing/2014/main" xmlns="" id="{60669A83-F90E-4A4C-BA00-13CC73D4042F}"/>
              </a:ext>
            </a:extLst>
          </p:cNvPr>
          <p:cNvSpPr/>
          <p:nvPr/>
        </p:nvSpPr>
        <p:spPr>
          <a:xfrm>
            <a:off x="1408143" y="2972151"/>
            <a:ext cx="62179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8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Модуль </a:t>
            </a:r>
            <a:r>
              <a:rPr lang="ru-RU" sz="18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упругости при растяжении</a:t>
            </a:r>
            <a:endParaRPr sz="1800" b="1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xmlns="" id="{066B2AF8-B3BB-4E6C-B4EF-BA91A7149C6E}"/>
              </a:ext>
            </a:extLst>
          </p:cNvPr>
          <p:cNvGrpSpPr/>
          <p:nvPr/>
        </p:nvGrpSpPr>
        <p:grpSpPr>
          <a:xfrm>
            <a:off x="558782" y="3935097"/>
            <a:ext cx="450202" cy="685765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xmlns="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xmlns="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xmlns="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xmlns="" id="{A61F8772-5670-475E-90AF-084D02A24E45}"/>
              </a:ext>
            </a:extLst>
          </p:cNvPr>
          <p:cNvGrpSpPr/>
          <p:nvPr/>
        </p:nvGrpSpPr>
        <p:grpSpPr>
          <a:xfrm>
            <a:off x="558782" y="5052929"/>
            <a:ext cx="450202" cy="685765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xmlns="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xmlns="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xmlns="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2" name="Google Shape;125;p4">
            <a:extLst>
              <a:ext uri="{FF2B5EF4-FFF2-40B4-BE49-F238E27FC236}">
                <a16:creationId xmlns:a16="http://schemas.microsoft.com/office/drawing/2014/main" xmlns="" id="{B392D556-B476-4E1F-958C-31EE7B16300D}"/>
              </a:ext>
            </a:extLst>
          </p:cNvPr>
          <p:cNvSpPr/>
          <p:nvPr/>
        </p:nvSpPr>
        <p:spPr>
          <a:xfrm>
            <a:off x="1408143" y="4104275"/>
            <a:ext cx="62179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8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Прочность </a:t>
            </a:r>
            <a:r>
              <a:rPr lang="ru-RU" sz="18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при </a:t>
            </a:r>
            <a:r>
              <a:rPr lang="ru-RU" sz="1800" b="1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растяжении</a:t>
            </a:r>
            <a:endParaRPr lang="ru-RU" sz="1800" b="1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</a:endParaRPr>
          </a:p>
        </p:txBody>
      </p:sp>
      <p:sp>
        <p:nvSpPr>
          <p:cNvPr id="53" name="Google Shape;127;p4">
            <a:extLst>
              <a:ext uri="{FF2B5EF4-FFF2-40B4-BE49-F238E27FC236}">
                <a16:creationId xmlns:a16="http://schemas.microsoft.com/office/drawing/2014/main" xmlns="" id="{BCF65B5B-0337-4C73-B9BB-A05F6916D064}"/>
              </a:ext>
            </a:extLst>
          </p:cNvPr>
          <p:cNvSpPr/>
          <p:nvPr/>
        </p:nvSpPr>
        <p:spPr>
          <a:xfrm>
            <a:off x="843937" y="4185719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4" name="Google Shape;125;p4">
            <a:extLst>
              <a:ext uri="{FF2B5EF4-FFF2-40B4-BE49-F238E27FC236}">
                <a16:creationId xmlns:a16="http://schemas.microsoft.com/office/drawing/2014/main" xmlns="" id="{4BBDCECC-7AC6-4E39-B4A9-A7C1308CD1E4}"/>
              </a:ext>
            </a:extLst>
          </p:cNvPr>
          <p:cNvSpPr/>
          <p:nvPr/>
        </p:nvSpPr>
        <p:spPr>
          <a:xfrm>
            <a:off x="1408143" y="5246010"/>
            <a:ext cx="62179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800" b="1" dirty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Соотношение матрица-наполнитель</a:t>
            </a:r>
            <a:endParaRPr lang="ru-RU" sz="1800" b="1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xmlns="" id="{09A3BA78-83A5-439F-80AC-98893E52CA81}"/>
              </a:ext>
            </a:extLst>
          </p:cNvPr>
          <p:cNvSpPr/>
          <p:nvPr/>
        </p:nvSpPr>
        <p:spPr>
          <a:xfrm>
            <a:off x="843937" y="5319383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xmlns="" id="{CEB208F7-621F-4826-AC02-D9ACF56C2556}"/>
              </a:ext>
            </a:extLst>
          </p:cNvPr>
          <p:cNvGrpSpPr/>
          <p:nvPr/>
        </p:nvGrpSpPr>
        <p:grpSpPr>
          <a:xfrm>
            <a:off x="558782" y="2798859"/>
            <a:ext cx="450202" cy="685765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xmlns="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xmlns="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xmlns="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xmlns="" id="{52F47E68-BBBA-4D50-92F9-0A84552519B8}"/>
              </a:ext>
            </a:extLst>
          </p:cNvPr>
          <p:cNvSpPr/>
          <p:nvPr/>
        </p:nvSpPr>
        <p:spPr>
          <a:xfrm>
            <a:off x="843937" y="3049481"/>
            <a:ext cx="10776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6" name="Text Placeholder 2"/>
          <p:cNvSpPr>
            <a:spLocks noGrp="1"/>
          </p:cNvSpPr>
          <p:nvPr>
            <p:ph type="body" idx="2"/>
          </p:nvPr>
        </p:nvSpPr>
        <p:spPr>
          <a:xfrm>
            <a:off x="446315" y="1399346"/>
            <a:ext cx="9635805" cy="979676"/>
          </a:xfrm>
        </p:spPr>
        <p:txBody>
          <a:bodyPr>
            <a:noAutofit/>
          </a:bodyPr>
          <a:lstStyle/>
          <a:p>
            <a:pPr marL="0" indent="0"/>
            <a:r>
              <a:rPr lang="ru-RU" dirty="0" smtClean="0"/>
              <a:t>Построить модели для прогноза конечных свойств получаемых композиционных материалов:</a:t>
            </a:r>
            <a:endParaRPr lang="ru-RU" dirty="0"/>
          </a:p>
        </p:txBody>
      </p:sp>
      <p:sp>
        <p:nvSpPr>
          <p:cNvPr id="67" name="Google Shape;125;p4">
            <a:extLst>
              <a:ext uri="{FF2B5EF4-FFF2-40B4-BE49-F238E27FC236}">
                <a16:creationId xmlns:a16="http://schemas.microsoft.com/office/drawing/2014/main" xmlns="" id="{4BBDCECC-7AC6-4E39-B4A9-A7C1308CD1E4}"/>
              </a:ext>
            </a:extLst>
          </p:cNvPr>
          <p:cNvSpPr/>
          <p:nvPr/>
        </p:nvSpPr>
        <p:spPr>
          <a:xfrm>
            <a:off x="1408143" y="5513529"/>
            <a:ext cx="621790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dirty="0" smtClean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Нейронная сеть</a:t>
            </a:r>
            <a:endParaRPr lang="ru-RU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Arial" panose="020B0604020202020204" pitchFamily="34" charset="0"/>
              </a:rPr>
              <a:t>экологическая безопасность;</a:t>
            </a:r>
          </a:p>
          <a:p>
            <a:r>
              <a:rPr lang="ru-RU" dirty="0" smtClean="0">
                <a:latin typeface="Arial" panose="020B0604020202020204" pitchFamily="34" charset="0"/>
              </a:rPr>
              <a:t>прочность на изгиб, сжатие, растяжение; </a:t>
            </a:r>
            <a:endParaRPr lang="ru-RU" dirty="0">
              <a:latin typeface="Arial" panose="020B0604020202020204" pitchFamily="34" charset="0"/>
            </a:endParaRPr>
          </a:p>
          <a:p>
            <a:r>
              <a:rPr lang="ru-RU" dirty="0" smtClean="0">
                <a:latin typeface="Arial" panose="020B0604020202020204" pitchFamily="34" charset="0"/>
              </a:rPr>
              <a:t>стойкость </a:t>
            </a:r>
            <a:r>
              <a:rPr lang="ru-RU" dirty="0">
                <a:latin typeface="Arial" panose="020B0604020202020204" pitchFamily="34" charset="0"/>
              </a:rPr>
              <a:t>к механическим и вибрационным нагрузкам;</a:t>
            </a:r>
          </a:p>
          <a:p>
            <a:r>
              <a:rPr lang="ru-RU" dirty="0" smtClean="0">
                <a:latin typeface="Arial" panose="020B0604020202020204" pitchFamily="34" charset="0"/>
              </a:rPr>
              <a:t>упругость</a:t>
            </a:r>
            <a:r>
              <a:rPr lang="ru-RU" dirty="0">
                <a:latin typeface="Arial" panose="020B0604020202020204" pitchFamily="34" charset="0"/>
              </a:rPr>
              <a:t>, жесткость, удельный вес;</a:t>
            </a:r>
          </a:p>
          <a:p>
            <a:r>
              <a:rPr lang="ru-RU" dirty="0" smtClean="0">
                <a:latin typeface="Arial" panose="020B0604020202020204" pitchFamily="34" charset="0"/>
              </a:rPr>
              <a:t>износостойкость</a:t>
            </a:r>
            <a:r>
              <a:rPr lang="ru-RU" dirty="0">
                <a:latin typeface="Arial" panose="020B0604020202020204" pitchFamily="34" charset="0"/>
              </a:rPr>
              <a:t>, электропроводимость; </a:t>
            </a:r>
          </a:p>
          <a:p>
            <a:r>
              <a:rPr lang="ru-RU" dirty="0" smtClean="0">
                <a:latin typeface="Arial" panose="020B0604020202020204" pitchFamily="34" charset="0"/>
              </a:rPr>
              <a:t>тепло- </a:t>
            </a:r>
            <a:r>
              <a:rPr lang="ru-RU" dirty="0">
                <a:latin typeface="Arial" panose="020B0604020202020204" pitchFamily="34" charset="0"/>
              </a:rPr>
              <a:t>и звукоизоляционные характеристики;</a:t>
            </a:r>
          </a:p>
          <a:p>
            <a:r>
              <a:rPr lang="ru-RU" dirty="0" smtClean="0">
                <a:latin typeface="Arial" panose="020B0604020202020204" pitchFamily="34" charset="0"/>
              </a:rPr>
              <a:t>химическая</a:t>
            </a:r>
            <a:r>
              <a:rPr lang="ru-RU" dirty="0">
                <a:latin typeface="Arial" panose="020B0604020202020204" pitchFamily="34" charset="0"/>
              </a:rPr>
              <a:t>, биологическая, коррозионная устойчивость</a:t>
            </a:r>
          </a:p>
          <a:p>
            <a:endParaRPr lang="ru-RU" dirty="0" smtClean="0">
              <a:latin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/>
          </a:bodyPr>
          <a:lstStyle/>
          <a:p>
            <a:r>
              <a:rPr lang="ru-RU" dirty="0" smtClean="0"/>
              <a:t>Композиционные материалы обладают следующими характеристиками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53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xmlns="" id="{A67C8FEC-09C6-468D-9E95-239BC9E9DFA0}"/>
              </a:ext>
            </a:extLst>
          </p:cNvPr>
          <p:cNvSpPr txBox="1"/>
          <p:nvPr/>
        </p:nvSpPr>
        <p:spPr>
          <a:xfrm>
            <a:off x="461151" y="1401958"/>
            <a:ext cx="6421490" cy="260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>
              <a:lnSpc>
                <a:spcPct val="90000"/>
              </a:lnSpc>
              <a:buSzPts val="2700"/>
            </a:pPr>
            <a:r>
              <a:rPr lang="ru-RU" sz="1800" dirty="0">
                <a:solidFill>
                  <a:schemeClr val="tx1"/>
                </a:solidFill>
              </a:rPr>
              <a:t>Данные представлены двумя </a:t>
            </a:r>
            <a:r>
              <a:rPr lang="en-US" sz="1800" dirty="0" err="1">
                <a:solidFill>
                  <a:schemeClr val="tx1"/>
                </a:solidFill>
              </a:rPr>
              <a:t>xlsx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ru-RU" sz="1800" dirty="0">
                <a:solidFill>
                  <a:schemeClr val="tx1"/>
                </a:solidFill>
              </a:rPr>
              <a:t>файлами</a:t>
            </a:r>
          </a:p>
          <a:p>
            <a:pPr lvl="0">
              <a:lnSpc>
                <a:spcPct val="90000"/>
              </a:lnSpc>
              <a:buSzPts val="2700"/>
            </a:pPr>
            <a:endParaRPr lang="ru-RU" sz="1800" b="1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lvl="0">
              <a:lnSpc>
                <a:spcPct val="90000"/>
              </a:lnSpc>
              <a:buSzPts val="2700"/>
            </a:pPr>
            <a:r>
              <a:rPr lang="ru-RU" sz="1800" b="1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Размерность</a:t>
            </a: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: </a:t>
            </a:r>
            <a:r>
              <a:rPr lang="en-US" sz="1800" dirty="0" err="1" smtClean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X_bp</a:t>
            </a:r>
            <a:r>
              <a:rPr lang="en-US" sz="1800" dirty="0" smtClean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 </a:t>
            </a: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(1023, 10), </a:t>
            </a:r>
            <a:r>
              <a:rPr lang="en-US" sz="1800" dirty="0" err="1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X_upr</a:t>
            </a:r>
            <a:r>
              <a:rPr lang="en-US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(1040, 3)</a:t>
            </a:r>
            <a:endParaRPr lang="ru-RU" sz="1800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lvl="0">
              <a:lnSpc>
                <a:spcPct val="90000"/>
              </a:lnSpc>
              <a:buSzPts val="2700"/>
            </a:pPr>
            <a:endParaRPr lang="ru-RU" sz="1800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lvl="0">
              <a:lnSpc>
                <a:spcPct val="90000"/>
              </a:lnSpc>
              <a:buSzPts val="2700"/>
            </a:pPr>
            <a:r>
              <a:rPr lang="ru-RU" sz="1800" b="1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Признаки</a:t>
            </a: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: </a:t>
            </a:r>
          </a:p>
          <a:p>
            <a:pPr lvl="0">
              <a:lnSpc>
                <a:spcPct val="90000"/>
              </a:lnSpc>
              <a:buSzPts val="2700"/>
            </a:pPr>
            <a:endParaRPr lang="ru-RU" sz="1800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285750" lvl="0" indent="-28575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12 – количественных </a:t>
            </a:r>
            <a:r>
              <a:rPr lang="en-US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(float64)</a:t>
            </a: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;</a:t>
            </a: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</a:t>
            </a:r>
          </a:p>
          <a:p>
            <a:pPr marL="285750" lvl="0" indent="-28575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1 –</a:t>
            </a:r>
            <a:r>
              <a:rPr lang="en-US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</a:t>
            </a: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категориальный «Угол нашивки» (</a:t>
            </a:r>
            <a:r>
              <a:rPr lang="en-US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int64</a:t>
            </a: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)</a:t>
            </a:r>
            <a:endParaRPr lang="en-US" sz="1800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lvl="0">
              <a:lnSpc>
                <a:spcPct val="90000"/>
              </a:lnSpc>
              <a:buSzPts val="2700"/>
            </a:pPr>
            <a:endParaRPr lang="ru-RU" sz="1800" b="1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lvl="0">
              <a:lnSpc>
                <a:spcPct val="90000"/>
              </a:lnSpc>
              <a:buSzPts val="2700"/>
            </a:pPr>
            <a:r>
              <a:rPr lang="ru-RU" sz="1800" b="1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Пустые значения: </a:t>
            </a: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отсутствуют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18478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10" name="Google Shape;175;p7">
            <a:extLst>
              <a:ext uri="{FF2B5EF4-FFF2-40B4-BE49-F238E27FC236}">
                <a16:creationId xmlns:a16="http://schemas.microsoft.com/office/drawing/2014/main" xmlns="" id="{D994E922-5550-4F2A-A60A-1EEA834B9ADA}"/>
              </a:ext>
            </a:extLst>
          </p:cNvPr>
          <p:cNvSpPr/>
          <p:nvPr/>
        </p:nvSpPr>
        <p:spPr>
          <a:xfrm>
            <a:off x="7106706" y="1459013"/>
            <a:ext cx="4691477" cy="52157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lt1"/>
              </a:solidFill>
              <a:latin typeface="+mn-l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5900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xmlns="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Характеристика </a:t>
              </a:r>
              <a:r>
                <a:rPr lang="ru-RU" sz="2800" spc="180" dirty="0" err="1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датасета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xmlns="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xmlns="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335" y="4505731"/>
            <a:ext cx="4193782" cy="20436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305" y="1586936"/>
            <a:ext cx="1124712" cy="2584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75" y="1643134"/>
            <a:ext cx="2517035" cy="24633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15304" y="1586936"/>
            <a:ext cx="1158813" cy="10517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Rectangle 15"/>
          <p:cNvSpPr/>
          <p:nvPr/>
        </p:nvSpPr>
        <p:spPr>
          <a:xfrm>
            <a:off x="7380335" y="1586936"/>
            <a:ext cx="2739266" cy="25892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Elbow Connector 10"/>
          <p:cNvCxnSpPr>
            <a:stCxn id="4" idx="0"/>
            <a:endCxn id="16" idx="0"/>
          </p:cNvCxnSpPr>
          <p:nvPr/>
        </p:nvCxnSpPr>
        <p:spPr>
          <a:xfrm rot="16200000" flipV="1">
            <a:off x="9863815" y="473089"/>
            <a:ext cx="12700" cy="2227693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7380335" y="4475832"/>
            <a:ext cx="4193782" cy="18844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/>
          <p:cNvSpPr/>
          <p:nvPr/>
        </p:nvSpPr>
        <p:spPr>
          <a:xfrm rot="16200000">
            <a:off x="6695693" y="5264169"/>
            <a:ext cx="1061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 </a:t>
            </a:r>
            <a:r>
              <a:rPr lang="en-US" dirty="0" smtClean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X_bp.xlsx </a:t>
            </a:r>
            <a:endParaRPr lang="ru-RU" dirty="0"/>
          </a:p>
        </p:txBody>
      </p:sp>
      <p:sp>
        <p:nvSpPr>
          <p:cNvPr id="25" name="Rectangle 24"/>
          <p:cNvSpPr/>
          <p:nvPr/>
        </p:nvSpPr>
        <p:spPr>
          <a:xfrm rot="16200000">
            <a:off x="6690886" y="2593453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 </a:t>
            </a:r>
            <a:r>
              <a:rPr lang="en-US" dirty="0" smtClean="0">
                <a:solidFill>
                  <a:srgbClr val="272727"/>
                </a:solidFill>
                <a:ea typeface="Open Sans"/>
                <a:cs typeface="ALS Sector Regular" panose="02000000000000000000" pitchFamily="2" charset="0"/>
                <a:sym typeface="Open Sans"/>
              </a:rPr>
              <a:t>X_upr.xlsx</a:t>
            </a:r>
            <a:endParaRPr lang="ru-RU" dirty="0"/>
          </a:p>
        </p:txBody>
      </p:sp>
      <p:sp>
        <p:nvSpPr>
          <p:cNvPr id="28" name="Google Shape;173;p7">
            <a:extLst>
              <a:ext uri="{FF2B5EF4-FFF2-40B4-BE49-F238E27FC236}">
                <a16:creationId xmlns:a16="http://schemas.microsoft.com/office/drawing/2014/main" xmlns="" id="{A67C8FEC-09C6-468D-9E95-239BC9E9DFA0}"/>
              </a:ext>
            </a:extLst>
          </p:cNvPr>
          <p:cNvSpPr txBox="1"/>
          <p:nvPr/>
        </p:nvSpPr>
        <p:spPr>
          <a:xfrm>
            <a:off x="461150" y="4545783"/>
            <a:ext cx="6421489" cy="1814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285750" lvl="0" indent="-28575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X_upr</a:t>
            </a:r>
            <a:r>
              <a:rPr lang="en-US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</a:t>
            </a:r>
            <a:r>
              <a:rPr lang="en-US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– </a:t>
            </a: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первые 40 строк – повторяющиеся </a:t>
            </a: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значения</a:t>
            </a: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;</a:t>
            </a:r>
          </a:p>
          <a:p>
            <a:pPr marL="285750" lvl="0" indent="-28575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X_bp</a:t>
            </a:r>
            <a:r>
              <a:rPr lang="en-US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– </a:t>
            </a: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первые 23 строки – протянутые </a:t>
            </a: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значения;</a:t>
            </a:r>
            <a:endParaRPr lang="ru-RU" sz="1800" dirty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285750" lvl="0" indent="-28575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Без </a:t>
            </a:r>
            <a:r>
              <a:rPr lang="ru-RU" sz="1800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них общее кол-во строк обоих файлов 1000</a:t>
            </a:r>
          </a:p>
          <a:p>
            <a:pPr lvl="0">
              <a:lnSpc>
                <a:spcPct val="90000"/>
              </a:lnSpc>
              <a:buSzPts val="2700"/>
            </a:pPr>
            <a:endParaRPr lang="ru-RU" sz="1800" dirty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lvl="0">
              <a:lnSpc>
                <a:spcPct val="90000"/>
              </a:lnSpc>
              <a:buSzPts val="2700"/>
            </a:pPr>
            <a:r>
              <a:rPr lang="ru-RU" sz="1800" b="1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Строки удалены из </a:t>
            </a:r>
            <a:r>
              <a:rPr lang="ru-RU" sz="1800" b="1" dirty="0" err="1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датасета</a:t>
            </a:r>
            <a:r>
              <a:rPr lang="ru-RU" sz="1800" b="1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со сбросом индексов.</a:t>
            </a:r>
          </a:p>
          <a:p>
            <a:pPr lvl="0">
              <a:lnSpc>
                <a:spcPct val="90000"/>
              </a:lnSpc>
              <a:buSzPts val="2700"/>
            </a:pPr>
            <a:r>
              <a:rPr lang="ru-RU" sz="1800" b="1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Итоговая размерность общего </a:t>
            </a:r>
            <a:r>
              <a:rPr lang="ru-RU" sz="1800" b="1" dirty="0" err="1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датасета</a:t>
            </a:r>
            <a:r>
              <a:rPr lang="ru-RU" sz="1800" b="1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 (1000, 13).</a:t>
            </a:r>
          </a:p>
          <a:p>
            <a:pPr lvl="0">
              <a:lnSpc>
                <a:spcPct val="90000"/>
              </a:lnSpc>
              <a:buSzPts val="2700"/>
            </a:pPr>
            <a:r>
              <a:rPr lang="ru-RU" sz="1800" b="1" dirty="0" smtClean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Количественные признаки – уникальные значения</a:t>
            </a:r>
            <a:endParaRPr lang="en-US" sz="1800" b="1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lvl="0">
              <a:lnSpc>
                <a:spcPct val="90000"/>
              </a:lnSpc>
              <a:buSzPts val="2700"/>
            </a:pPr>
            <a:endParaRPr lang="en-US" sz="1800" dirty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lvl="0">
              <a:lnSpc>
                <a:spcPct val="90000"/>
              </a:lnSpc>
              <a:buSzPts val="2700"/>
            </a:pPr>
            <a:endParaRPr lang="ru-RU" sz="1800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9" name="Google Shape;173;p7">
            <a:extLst>
              <a:ext uri="{FF2B5EF4-FFF2-40B4-BE49-F238E27FC236}">
                <a16:creationId xmlns:a16="http://schemas.microsoft.com/office/drawing/2014/main" xmlns="" id="{A67C8FEC-09C6-468D-9E95-239BC9E9DFA0}"/>
              </a:ext>
            </a:extLst>
          </p:cNvPr>
          <p:cNvSpPr txBox="1"/>
          <p:nvPr/>
        </p:nvSpPr>
        <p:spPr>
          <a:xfrm>
            <a:off x="430679" y="4085381"/>
            <a:ext cx="6421490" cy="460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>
              <a:lnSpc>
                <a:spcPct val="90000"/>
              </a:lnSpc>
              <a:buSzPts val="2700"/>
            </a:pPr>
            <a:r>
              <a:rPr lang="ru-RU" sz="2400" dirty="0" smtClean="0">
                <a:solidFill>
                  <a:srgbClr val="F1BE29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Вероятная ошибка в данных: </a:t>
            </a:r>
            <a:endParaRPr lang="ru-RU" sz="1800" dirty="0" smtClean="0">
              <a:solidFill>
                <a:srgbClr val="272727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0;p9">
            <a:extLst>
              <a:ext uri="{FF2B5EF4-FFF2-40B4-BE49-F238E27FC236}">
                <a16:creationId xmlns:a16="http://schemas.microsoft.com/office/drawing/2014/main" xmlns="" id="{A399EAE0-0E1E-4B54-8527-D2B3D6A61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3936" y="4718713"/>
            <a:ext cx="10921343" cy="1214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342900" lvl="0" indent="-342900">
              <a:lnSpc>
                <a:spcPct val="120000"/>
              </a:lnSpc>
              <a:spcBef>
                <a:spcPts val="0"/>
              </a:spcBef>
              <a:buClr>
                <a:srgbClr val="888888"/>
              </a:buClr>
              <a:buSzPts val="1600"/>
              <a:buFont typeface="+mj-lt"/>
              <a:buAutoNum type="arabicPeriod"/>
            </a:pPr>
            <a:r>
              <a:rPr lang="ru-RU" sz="1800" dirty="0"/>
              <a:t>Распределение значений по всем количественным признакам является близким к </a:t>
            </a:r>
            <a:r>
              <a:rPr lang="ru-RU" sz="1800" dirty="0" smtClean="0"/>
              <a:t>нормальному;</a:t>
            </a:r>
          </a:p>
          <a:p>
            <a:pPr marL="342900" lvl="0" indent="-342900">
              <a:lnSpc>
                <a:spcPct val="120000"/>
              </a:lnSpc>
              <a:spcBef>
                <a:spcPts val="0"/>
              </a:spcBef>
              <a:buClr>
                <a:srgbClr val="888888"/>
              </a:buClr>
              <a:buSzPts val="1600"/>
              <a:buFont typeface="+mj-lt"/>
              <a:buAutoNum type="arabicPeriod"/>
            </a:pPr>
            <a:r>
              <a:rPr lang="ru-RU" sz="1800" dirty="0" smtClean="0"/>
              <a:t>Размах </a:t>
            </a:r>
            <a:r>
              <a:rPr lang="ru-RU" sz="1800" dirty="0"/>
              <a:t>и масштаб – необходима нормализация </a:t>
            </a:r>
            <a:r>
              <a:rPr lang="ru-RU" sz="1800" dirty="0" smtClean="0"/>
              <a:t>данных;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rgbClr val="888888"/>
              </a:buClr>
              <a:buSzPts val="1600"/>
              <a:buFont typeface="+mj-lt"/>
              <a:buAutoNum type="arabicPeriod"/>
            </a:pPr>
            <a:r>
              <a:rPr lang="ru-RU" sz="1800" dirty="0" smtClean="0"/>
              <a:t>Наличие выбросов в данных;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rgbClr val="888888"/>
              </a:buClr>
              <a:buSzPts val="1600"/>
              <a:buFont typeface="+mj-lt"/>
              <a:buAutoNum type="arabicPeriod"/>
            </a:pPr>
            <a:r>
              <a:rPr lang="ru-RU" sz="1800" dirty="0" smtClean="0"/>
              <a:t>Угол </a:t>
            </a:r>
            <a:r>
              <a:rPr lang="ru-RU" sz="1800" dirty="0"/>
              <a:t>нашивки</a:t>
            </a:r>
            <a:r>
              <a:rPr lang="en-US" sz="1800" dirty="0"/>
              <a:t>: </a:t>
            </a:r>
            <a:r>
              <a:rPr lang="ru-RU" sz="1800" dirty="0"/>
              <a:t>500 значений 0 градусов, 500 – 90 градусов</a:t>
            </a:r>
            <a:endParaRPr sz="18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xmlns="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cxnSp>
        <p:nvCxnSpPr>
          <p:cNvPr id="9" name="Google Shape;213;p9">
            <a:extLst>
              <a:ext uri="{FF2B5EF4-FFF2-40B4-BE49-F238E27FC236}">
                <a16:creationId xmlns:a16="http://schemas.microsoft.com/office/drawing/2014/main" xmlns="" id="{0C480937-F08C-4A40-946A-9FA8434D6EA0}"/>
              </a:ext>
            </a:extLst>
          </p:cNvPr>
          <p:cNvCxnSpPr>
            <a:cxnSpLocks/>
          </p:cNvCxnSpPr>
          <p:nvPr/>
        </p:nvCxnSpPr>
        <p:spPr>
          <a:xfrm>
            <a:off x="558782" y="4505127"/>
            <a:ext cx="0" cy="1753829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" name="Google Shape;214;p9">
            <a:extLst>
              <a:ext uri="{FF2B5EF4-FFF2-40B4-BE49-F238E27FC236}">
                <a16:creationId xmlns:a16="http://schemas.microsoft.com/office/drawing/2014/main" xmlns="" id="{8E660AC8-2945-4581-B887-9EB868DF2EA6}"/>
              </a:ext>
            </a:extLst>
          </p:cNvPr>
          <p:cNvCxnSpPr>
            <a:cxnSpLocks/>
          </p:cNvCxnSpPr>
          <p:nvPr/>
        </p:nvCxnSpPr>
        <p:spPr>
          <a:xfrm flipV="1">
            <a:off x="559293" y="6237773"/>
            <a:ext cx="825048" cy="21183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" name="Google Shape;215;p9">
            <a:extLst>
              <a:ext uri="{FF2B5EF4-FFF2-40B4-BE49-F238E27FC236}">
                <a16:creationId xmlns:a16="http://schemas.microsoft.com/office/drawing/2014/main" xmlns="" id="{7057A822-034F-4B62-9A1A-674FAE24E888}"/>
              </a:ext>
            </a:extLst>
          </p:cNvPr>
          <p:cNvCxnSpPr>
            <a:cxnSpLocks/>
          </p:cNvCxnSpPr>
          <p:nvPr/>
        </p:nvCxnSpPr>
        <p:spPr>
          <a:xfrm>
            <a:off x="559037" y="4505127"/>
            <a:ext cx="825559" cy="0"/>
          </a:xfrm>
          <a:prstGeom prst="straightConnector1">
            <a:avLst/>
          </a:prstGeom>
          <a:noFill/>
          <a:ln w="28575" cap="flat" cmpd="sng">
            <a:solidFill>
              <a:srgbClr val="065CAB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F324A62E-A256-4354-8835-CFA3C09136B2}"/>
              </a:ext>
            </a:extLst>
          </p:cNvPr>
          <p:cNvGrpSpPr/>
          <p:nvPr/>
        </p:nvGrpSpPr>
        <p:grpSpPr>
          <a:xfrm>
            <a:off x="3167880" y="469293"/>
            <a:ext cx="5752600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xmlns="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и 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xmlns="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xmlns="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82" y="1927420"/>
            <a:ext cx="3787137" cy="198114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4085054"/>
            <a:ext cx="508184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228600" algn="ctr">
              <a:lnSpc>
                <a:spcPct val="90000"/>
              </a:lnSpc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ru-RU" sz="1100" dirty="0">
                <a:solidFill>
                  <a:schemeClr val="tx1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Распределение количественных признаков</a:t>
            </a:r>
          </a:p>
        </p:txBody>
      </p:sp>
      <p:sp>
        <p:nvSpPr>
          <p:cNvPr id="3" name="Rectangle 2"/>
          <p:cNvSpPr/>
          <p:nvPr/>
        </p:nvSpPr>
        <p:spPr>
          <a:xfrm>
            <a:off x="8329720" y="4056703"/>
            <a:ext cx="2558714" cy="398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228600" algn="ctr">
              <a:lnSpc>
                <a:spcPct val="90000"/>
              </a:lnSpc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ru-RU" sz="1100" dirty="0">
                <a:solidFill>
                  <a:schemeClr val="tx1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Статистические характеристики </a:t>
            </a:r>
          </a:p>
        </p:txBody>
      </p:sp>
      <p:sp>
        <p:nvSpPr>
          <p:cNvPr id="5" name="Rectangle 4"/>
          <p:cNvSpPr/>
          <p:nvPr/>
        </p:nvSpPr>
        <p:spPr>
          <a:xfrm>
            <a:off x="273627" y="966153"/>
            <a:ext cx="11491651" cy="1723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342900" indent="-342900">
              <a:lnSpc>
                <a:spcPct val="120000"/>
              </a:lnSpc>
              <a:buClr>
                <a:srgbClr val="888888"/>
              </a:buClr>
              <a:buSzPts val="1600"/>
              <a:buFont typeface="+mj-lt"/>
              <a:buAutoNum type="arabicPeriod"/>
            </a:pPr>
            <a:endParaRPr lang="ru-RU" sz="1800" dirty="0">
              <a:solidFill>
                <a:srgbClr val="262626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197" y="5165007"/>
            <a:ext cx="3385328" cy="1093949"/>
          </a:xfrm>
          <a:prstGeom prst="rect">
            <a:avLst/>
          </a:prstGeom>
        </p:spPr>
      </p:pic>
      <p:sp>
        <p:nvSpPr>
          <p:cNvPr id="25" name="Google Shape;173;p7">
            <a:extLst>
              <a:ext uri="{FF2B5EF4-FFF2-40B4-BE49-F238E27FC236}">
                <a16:creationId xmlns:a16="http://schemas.microsoft.com/office/drawing/2014/main" xmlns="" id="{A67C8FEC-09C6-468D-9E95-239BC9E9DFA0}"/>
              </a:ext>
            </a:extLst>
          </p:cNvPr>
          <p:cNvSpPr txBox="1"/>
          <p:nvPr/>
        </p:nvSpPr>
        <p:spPr>
          <a:xfrm>
            <a:off x="868781" y="1320002"/>
            <a:ext cx="10685745" cy="559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>
              <a:lnSpc>
                <a:spcPct val="90000"/>
              </a:lnSpc>
              <a:buSzPts val="2700"/>
            </a:pPr>
            <a:r>
              <a:rPr lang="ru-RU" sz="2400" dirty="0" smtClean="0">
                <a:solidFill>
                  <a:srgbClr val="F1BE29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Анализ распределения данных и кодирование категориального признака</a:t>
            </a:r>
            <a:endParaRPr lang="ru-RU" sz="18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028" y="1873939"/>
            <a:ext cx="3958497" cy="192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5049" y="1933524"/>
            <a:ext cx="1931848" cy="196893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26497" y="4085054"/>
            <a:ext cx="508184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228600" algn="ctr">
              <a:lnSpc>
                <a:spcPct val="90000"/>
              </a:lnSpc>
              <a:buClr>
                <a:schemeClr val="accent1"/>
              </a:buClr>
              <a:buSzPts val="3200"/>
              <a:buFont typeface="Noto Sans Symbols"/>
              <a:buNone/>
            </a:pPr>
            <a:endParaRPr lang="ru-RU" sz="1100" dirty="0">
              <a:solidFill>
                <a:schemeClr val="tx1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345919" y="4116046"/>
            <a:ext cx="3398687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228600" algn="ctr">
              <a:lnSpc>
                <a:spcPct val="90000"/>
              </a:lnSpc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ru-RU" sz="1100" dirty="0">
                <a:solidFill>
                  <a:schemeClr val="tx1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Ящик с </a:t>
            </a:r>
            <a:r>
              <a:rPr lang="ru-RU" sz="1100" dirty="0" smtClean="0">
                <a:solidFill>
                  <a:schemeClr val="tx1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усами</a:t>
            </a:r>
            <a:endParaRPr lang="ru-RU" sz="1100" dirty="0">
              <a:solidFill>
                <a:schemeClr val="tx1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4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30" y="1472875"/>
            <a:ext cx="3432175" cy="2131031"/>
          </a:xfrm>
          <a:prstGeom prst="rect">
            <a:avLst/>
          </a:prstGeom>
        </p:spPr>
      </p:pic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445184" y="1786139"/>
            <a:ext cx="7473131" cy="3044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ru-RU" sz="1800" dirty="0">
                <a:solidFill>
                  <a:schemeClr val="tx1"/>
                </a:solidFill>
              </a:rPr>
              <a:t>Корреляция признаков композитных материалов около </a:t>
            </a:r>
            <a:r>
              <a:rPr lang="ru-RU" sz="1800" dirty="0" smtClean="0">
                <a:solidFill>
                  <a:schemeClr val="tx1"/>
                </a:solidFill>
              </a:rPr>
              <a:t>нулевая, изменение </a:t>
            </a:r>
            <a:r>
              <a:rPr lang="ru-RU" sz="1800" dirty="0">
                <a:solidFill>
                  <a:schemeClr val="tx1"/>
                </a:solidFill>
              </a:rPr>
              <a:t>одной переменной не влияет на увеличение/уменьшение другой. 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ru-RU" sz="1800" dirty="0" smtClean="0">
                <a:solidFill>
                  <a:schemeClr val="tx1"/>
                </a:solidFill>
              </a:rPr>
              <a:t>Для поиска нелинейной связи воспользуемся методом </a:t>
            </a:r>
            <a:r>
              <a:rPr lang="en-US" sz="1800" dirty="0" err="1" smtClean="0">
                <a:solidFill>
                  <a:schemeClr val="tx1"/>
                </a:solidFill>
              </a:rPr>
              <a:t>Phik</a:t>
            </a:r>
            <a:r>
              <a:rPr lang="en-US" sz="1800" dirty="0" smtClean="0">
                <a:solidFill>
                  <a:schemeClr val="tx1"/>
                </a:solidFill>
              </a:rPr>
              <a:t>, </a:t>
            </a:r>
            <a:r>
              <a:rPr lang="ru-RU" sz="1800" dirty="0" smtClean="0">
                <a:solidFill>
                  <a:schemeClr val="tx1"/>
                </a:solidFill>
              </a:rPr>
              <a:t>основанным на хи-квадрат тесте Пирсона.</a:t>
            </a:r>
          </a:p>
          <a:p>
            <a:pPr marL="0" indent="0">
              <a:spcBef>
                <a:spcPts val="0"/>
              </a:spcBef>
            </a:pPr>
            <a:endParaRPr lang="ru-RU" sz="18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ru-RU" sz="1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ru-RU" sz="1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ru-RU" sz="18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r>
              <a:rPr lang="ru-RU" sz="1800" dirty="0">
                <a:solidFill>
                  <a:schemeClr val="tx1"/>
                </a:solidFill>
              </a:rPr>
              <a:t>В результате находим более значимые </a:t>
            </a:r>
            <a:r>
              <a:rPr lang="ru-RU" sz="1800" dirty="0" smtClean="0">
                <a:solidFill>
                  <a:schemeClr val="tx1"/>
                </a:solidFill>
              </a:rPr>
              <a:t>признаки, которые следует учесть при построении </a:t>
            </a:r>
            <a:r>
              <a:rPr lang="ru-RU" sz="1800" dirty="0">
                <a:solidFill>
                  <a:schemeClr val="tx1"/>
                </a:solidFill>
              </a:rPr>
              <a:t>моделей</a:t>
            </a:r>
          </a:p>
          <a:p>
            <a:pPr marL="0" indent="0">
              <a:spcBef>
                <a:spcPts val="0"/>
              </a:spcBef>
            </a:pPr>
            <a:endParaRPr lang="ru-RU" sz="1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ru-RU" sz="18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ru-RU" sz="1800" dirty="0">
              <a:solidFill>
                <a:schemeClr val="tx1"/>
              </a:solidFill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5900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xmlns="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</a:t>
              </a:r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анализ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xmlns="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xmlns="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7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173555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 smtClean="0"/>
              <a:t>Нахождение связей между признаками</a:t>
            </a:r>
            <a:endParaRPr lang="ru-RU" sz="26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9462" y="2801029"/>
            <a:ext cx="2387600" cy="2387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/>
          <a:srcRect t="54441" r="49007"/>
          <a:stretch/>
        </p:blipFill>
        <p:spPr>
          <a:xfrm>
            <a:off x="545370" y="5425737"/>
            <a:ext cx="2673563" cy="92698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989" y="5407042"/>
            <a:ext cx="2682472" cy="91447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7"/>
          <a:srcRect l="1967"/>
          <a:stretch/>
        </p:blipFill>
        <p:spPr>
          <a:xfrm>
            <a:off x="3461372" y="5407042"/>
            <a:ext cx="2667078" cy="10897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5"/>
          <a:srcRect b="75580"/>
          <a:stretch/>
        </p:blipFill>
        <p:spPr>
          <a:xfrm>
            <a:off x="546373" y="3386118"/>
            <a:ext cx="5243014" cy="49687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9416852" y="5302575"/>
            <a:ext cx="2440210" cy="436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228600" algn="ctr">
              <a:lnSpc>
                <a:spcPct val="90000"/>
              </a:lnSpc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ru-RU" sz="1100" dirty="0" smtClean="0">
                <a:solidFill>
                  <a:schemeClr val="tx1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Корреляция признаков и график попарного рассеяния точек</a:t>
            </a:r>
            <a:endParaRPr lang="ru-RU" sz="1100" dirty="0">
              <a:solidFill>
                <a:schemeClr val="tx1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</a:endParaRP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4830433"/>
            <a:ext cx="2124207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400" b="1" dirty="0" smtClean="0"/>
              <a:t>Модуль упругости</a:t>
            </a:r>
          </a:p>
          <a:p>
            <a:r>
              <a:rPr lang="ru-RU" sz="1400" b="1" dirty="0" smtClean="0"/>
              <a:t>при растяжении</a:t>
            </a:r>
            <a:endParaRPr lang="ru-RU" sz="1400" b="1" dirty="0"/>
          </a:p>
        </p:txBody>
      </p:sp>
      <p:sp>
        <p:nvSpPr>
          <p:cNvPr id="49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3140160" y="4768090"/>
            <a:ext cx="2972702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400" b="1" dirty="0" smtClean="0"/>
              <a:t>Прочность </a:t>
            </a:r>
          </a:p>
          <a:p>
            <a:r>
              <a:rPr lang="ru-RU" sz="1400" b="1" dirty="0" smtClean="0"/>
              <a:t>при растяжении</a:t>
            </a:r>
            <a:endParaRPr lang="ru-RU" sz="1400" b="1" dirty="0"/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6038374" y="4768090"/>
            <a:ext cx="4023492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400" b="1" dirty="0" smtClean="0"/>
              <a:t>Соотношение </a:t>
            </a:r>
          </a:p>
          <a:p>
            <a:r>
              <a:rPr lang="ru-RU" sz="1400" b="1" dirty="0" smtClean="0"/>
              <a:t>матрица-наполнитель</a:t>
            </a:r>
            <a:endParaRPr lang="ru-RU" sz="1400" b="1" dirty="0"/>
          </a:p>
        </p:txBody>
      </p:sp>
    </p:spTree>
    <p:extLst>
      <p:ext uri="{BB962C8B-B14F-4D97-AF65-F5344CB8AC3E}">
        <p14:creationId xmlns:p14="http://schemas.microsoft.com/office/powerpoint/2010/main" val="366505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5900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xmlns="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Предобработка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xmlns="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xmlns="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7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173555"/>
            <a:ext cx="10378502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 smtClean="0"/>
              <a:t>Подготовка </a:t>
            </a:r>
            <a:r>
              <a:rPr lang="ru-RU" sz="2600" dirty="0" err="1" smtClean="0"/>
              <a:t>датасетов</a:t>
            </a:r>
            <a:r>
              <a:rPr lang="ru-RU" sz="2600" dirty="0" smtClean="0"/>
              <a:t> Упругости и Прочности к моделированию</a:t>
            </a:r>
            <a:endParaRPr lang="ru-RU" sz="2600" dirty="0"/>
          </a:p>
        </p:txBody>
      </p:sp>
      <p:sp>
        <p:nvSpPr>
          <p:cNvPr id="26" name="Rectangle 25"/>
          <p:cNvSpPr/>
          <p:nvPr/>
        </p:nvSpPr>
        <p:spPr>
          <a:xfrm>
            <a:off x="8256173" y="2067733"/>
            <a:ext cx="3322555" cy="985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Нормирование данных</a:t>
            </a:r>
            <a:endParaRPr lang="ru-RU" dirty="0"/>
          </a:p>
        </p:txBody>
      </p:sp>
      <p:sp>
        <p:nvSpPr>
          <p:cNvPr id="28" name="Rectangle 27"/>
          <p:cNvSpPr/>
          <p:nvPr/>
        </p:nvSpPr>
        <p:spPr>
          <a:xfrm>
            <a:off x="4407477" y="2067733"/>
            <a:ext cx="3322555" cy="985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Устранение выбросов</a:t>
            </a:r>
            <a:endParaRPr lang="ru-RU" dirty="0"/>
          </a:p>
        </p:txBody>
      </p:sp>
      <p:sp>
        <p:nvSpPr>
          <p:cNvPr id="29" name="Rectangle 28"/>
          <p:cNvSpPr/>
          <p:nvPr/>
        </p:nvSpPr>
        <p:spPr>
          <a:xfrm>
            <a:off x="558781" y="2067733"/>
            <a:ext cx="3322555" cy="985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Разбивка на обучающую и тестовую выборки</a:t>
            </a:r>
            <a:endParaRPr lang="ru-RU" dirty="0"/>
          </a:p>
        </p:txBody>
      </p:sp>
      <p:sp>
        <p:nvSpPr>
          <p:cNvPr id="30" name="Text Placeholder 1"/>
          <p:cNvSpPr>
            <a:spLocks noGrp="1"/>
          </p:cNvSpPr>
          <p:nvPr>
            <p:ph type="body" idx="1"/>
          </p:nvPr>
        </p:nvSpPr>
        <p:spPr>
          <a:xfrm>
            <a:off x="493919" y="3267185"/>
            <a:ext cx="3322554" cy="2447816"/>
          </a:xfrm>
        </p:spPr>
        <p:txBody>
          <a:bodyPr>
            <a:noAutofit/>
          </a:bodyPr>
          <a:lstStyle/>
          <a:p>
            <a:r>
              <a:rPr lang="ru-RU" sz="1800" dirty="0" smtClean="0"/>
              <a:t>Метод </a:t>
            </a:r>
            <a:r>
              <a:rPr lang="en-US" sz="1800" dirty="0" err="1" smtClean="0"/>
              <a:t>train_test_split</a:t>
            </a:r>
            <a:r>
              <a:rPr lang="en-US" sz="1800" dirty="0" smtClean="0"/>
              <a:t>()</a:t>
            </a:r>
          </a:p>
          <a:p>
            <a:r>
              <a:rPr lang="en-US" sz="1800" dirty="0" smtClean="0">
                <a:latin typeface="Arial" panose="020B0604020202020204" pitchFamily="34" charset="0"/>
              </a:rPr>
              <a:t>30% </a:t>
            </a:r>
            <a:r>
              <a:rPr lang="ru-RU" sz="1800" dirty="0" smtClean="0">
                <a:latin typeface="Arial" panose="020B0604020202020204" pitchFamily="34" charset="0"/>
              </a:rPr>
              <a:t>- тестовая выбо</a:t>
            </a:r>
            <a:r>
              <a:rPr lang="ru-RU" sz="1800" dirty="0">
                <a:latin typeface="Arial" panose="020B0604020202020204" pitchFamily="34" charset="0"/>
              </a:rPr>
              <a:t>р</a:t>
            </a:r>
            <a:r>
              <a:rPr lang="ru-RU" sz="1800" dirty="0" smtClean="0">
                <a:latin typeface="Arial" panose="020B0604020202020204" pitchFamily="34" charset="0"/>
              </a:rPr>
              <a:t>ка</a:t>
            </a:r>
          </a:p>
          <a:p>
            <a:endParaRPr lang="ru-RU" sz="1800" dirty="0" smtClean="0">
              <a:latin typeface="Arial" panose="020B0604020202020204" pitchFamily="34" charset="0"/>
            </a:endParaRPr>
          </a:p>
          <a:p>
            <a:endParaRPr lang="ru-RU" sz="1800" dirty="0"/>
          </a:p>
        </p:txBody>
      </p:sp>
      <p:sp>
        <p:nvSpPr>
          <p:cNvPr id="31" name="Text Placeholder 1"/>
          <p:cNvSpPr>
            <a:spLocks noGrp="1"/>
          </p:cNvSpPr>
          <p:nvPr>
            <p:ph type="body" idx="1"/>
          </p:nvPr>
        </p:nvSpPr>
        <p:spPr>
          <a:xfrm>
            <a:off x="8256173" y="3267185"/>
            <a:ext cx="3322554" cy="2447816"/>
          </a:xfrm>
        </p:spPr>
        <p:txBody>
          <a:bodyPr>
            <a:noAutofit/>
          </a:bodyPr>
          <a:lstStyle/>
          <a:p>
            <a:r>
              <a:rPr lang="ru-RU" sz="1800" dirty="0">
                <a:latin typeface="Arial" panose="020B0604020202020204" pitchFamily="34" charset="0"/>
              </a:rPr>
              <a:t>Для каждого </a:t>
            </a:r>
            <a:r>
              <a:rPr lang="ru-RU" sz="1800" dirty="0" err="1" smtClean="0">
                <a:latin typeface="Arial" panose="020B0604020202020204" pitchFamily="34" charset="0"/>
              </a:rPr>
              <a:t>датасета</a:t>
            </a:r>
            <a:endParaRPr lang="ru-RU" sz="1800" dirty="0" smtClean="0"/>
          </a:p>
          <a:p>
            <a:r>
              <a:rPr lang="ru-RU" sz="1800" dirty="0" smtClean="0"/>
              <a:t>Метод </a:t>
            </a:r>
            <a:r>
              <a:rPr lang="en-US" sz="1800" dirty="0" err="1" smtClean="0"/>
              <a:t>MinMaxScaler</a:t>
            </a:r>
            <a:r>
              <a:rPr lang="en-US" sz="1800" dirty="0" smtClean="0"/>
              <a:t>()</a:t>
            </a:r>
          </a:p>
          <a:p>
            <a:endParaRPr lang="ru-RU" sz="1800" dirty="0" smtClean="0">
              <a:latin typeface="Arial" panose="020B0604020202020204" pitchFamily="34" charset="0"/>
            </a:endParaRPr>
          </a:p>
          <a:p>
            <a:endParaRPr lang="ru-RU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47" y="4157515"/>
            <a:ext cx="1463167" cy="342930"/>
          </a:xfrm>
          <a:prstGeom prst="rect">
            <a:avLst/>
          </a:prstGeom>
        </p:spPr>
      </p:pic>
      <p:sp>
        <p:nvSpPr>
          <p:cNvPr id="34" name="Text Placeholder 1"/>
          <p:cNvSpPr>
            <a:spLocks noGrp="1"/>
          </p:cNvSpPr>
          <p:nvPr>
            <p:ph type="body" idx="1"/>
          </p:nvPr>
        </p:nvSpPr>
        <p:spPr>
          <a:xfrm>
            <a:off x="4407477" y="3267185"/>
            <a:ext cx="3322554" cy="457200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800" dirty="0" smtClean="0"/>
              <a:t>Для обучающей выборки</a:t>
            </a:r>
          </a:p>
          <a:p>
            <a:r>
              <a:rPr lang="ru-RU" sz="1800" dirty="0" smtClean="0"/>
              <a:t>Метод </a:t>
            </a:r>
            <a:r>
              <a:rPr lang="ru-RU" sz="1800" dirty="0" err="1"/>
              <a:t>межквартильного</a:t>
            </a:r>
            <a:r>
              <a:rPr lang="ru-RU" sz="1800" dirty="0"/>
              <a:t> </a:t>
            </a:r>
            <a:r>
              <a:rPr lang="ru-RU" sz="1800" dirty="0" smtClean="0"/>
              <a:t>интервала</a:t>
            </a:r>
            <a:endParaRPr lang="ru-RU" sz="1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18" y="4546116"/>
            <a:ext cx="3100280" cy="6444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13" y="4296203"/>
            <a:ext cx="1874682" cy="2819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7477" y="4728156"/>
            <a:ext cx="3322554" cy="1125026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7457510" y="6160606"/>
            <a:ext cx="508184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228600" algn="ctr">
              <a:lnSpc>
                <a:spcPct val="90000"/>
              </a:lnSpc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ru-RU" sz="1100" dirty="0">
                <a:solidFill>
                  <a:schemeClr val="tx1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Распределение количественных признаков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45919" y="6214086"/>
            <a:ext cx="3398687" cy="24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indent="-228600" algn="ctr">
              <a:lnSpc>
                <a:spcPct val="90000"/>
              </a:lnSpc>
              <a:buClr>
                <a:schemeClr val="accent1"/>
              </a:buClr>
              <a:buSzPts val="3200"/>
              <a:buFont typeface="Noto Sans Symbols"/>
              <a:buNone/>
            </a:pPr>
            <a:r>
              <a:rPr lang="ru-RU" sz="1100" dirty="0">
                <a:solidFill>
                  <a:schemeClr val="tx1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Ящик с </a:t>
            </a:r>
            <a:r>
              <a:rPr lang="ru-RU" sz="1100" dirty="0" smtClean="0">
                <a:solidFill>
                  <a:schemeClr val="tx1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</a:rPr>
              <a:t>усами</a:t>
            </a:r>
            <a:endParaRPr lang="ru-RU" sz="1100" dirty="0">
              <a:solidFill>
                <a:schemeClr val="tx1"/>
              </a:solidFill>
              <a:latin typeface="ALS Sector Regular" panose="02000000000000000000" pitchFamily="2" charset="0"/>
              <a:ea typeface="Open Sans"/>
              <a:cs typeface="ALS Sector Regular" panose="02000000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4930" y="4500445"/>
            <a:ext cx="2967000" cy="165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1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5900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xmlns="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xmlns="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xmlns="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7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173555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 smtClean="0"/>
              <a:t>Формулировка гипотез</a:t>
            </a:r>
            <a:endParaRPr lang="ru-RU" sz="2600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445185" y="1786139"/>
            <a:ext cx="4350552" cy="59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</a:pPr>
            <a:endParaRPr lang="ru-RU" sz="1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ru-RU" sz="18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8781" y="3812657"/>
            <a:ext cx="3322555" cy="67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Сложность модели</a:t>
            </a:r>
            <a:endParaRPr lang="ru-RU" dirty="0"/>
          </a:p>
        </p:txBody>
      </p:sp>
      <p:sp>
        <p:nvSpPr>
          <p:cNvPr id="47" name="Rectangle 46"/>
          <p:cNvSpPr/>
          <p:nvPr/>
        </p:nvSpPr>
        <p:spPr>
          <a:xfrm>
            <a:off x="558781" y="2944203"/>
            <a:ext cx="3322555" cy="67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Влияние выбросов</a:t>
            </a:r>
            <a:endParaRPr lang="ru-RU" dirty="0"/>
          </a:p>
        </p:txBody>
      </p:sp>
      <p:sp>
        <p:nvSpPr>
          <p:cNvPr id="48" name="Rectangle 47"/>
          <p:cNvSpPr/>
          <p:nvPr/>
        </p:nvSpPr>
        <p:spPr>
          <a:xfrm>
            <a:off x="558781" y="2078911"/>
            <a:ext cx="3322555" cy="67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Количество признаков</a:t>
            </a:r>
            <a:endParaRPr lang="ru-RU" dirty="0"/>
          </a:p>
        </p:txBody>
      </p:sp>
      <p:sp>
        <p:nvSpPr>
          <p:cNvPr id="49" name="Rectangle 48"/>
          <p:cNvSpPr/>
          <p:nvPr/>
        </p:nvSpPr>
        <p:spPr>
          <a:xfrm>
            <a:off x="558781" y="4697143"/>
            <a:ext cx="3322555" cy="67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Применение </a:t>
            </a:r>
            <a:r>
              <a:rPr lang="ru-RU" dirty="0" err="1" smtClean="0"/>
              <a:t>гиперпараметров</a:t>
            </a:r>
            <a:endParaRPr lang="ru-RU" dirty="0"/>
          </a:p>
        </p:txBody>
      </p:sp>
      <p:sp>
        <p:nvSpPr>
          <p:cNvPr id="50" name="Rectangle 49"/>
          <p:cNvSpPr/>
          <p:nvPr/>
        </p:nvSpPr>
        <p:spPr>
          <a:xfrm>
            <a:off x="4461133" y="3812657"/>
            <a:ext cx="6755507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Ансамблевые модели работают лучше в силу более сложных алгоритмов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461133" y="2944203"/>
            <a:ext cx="6755507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Выбросы стоит удалять по минимуму, т.к. кол-во значений небольшое 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461133" y="2078911"/>
            <a:ext cx="6755507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Большее количество признаков позволяет лучше описать закономерности в условиях отсутствия корреляции между отдельными признаками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461133" y="4697143"/>
            <a:ext cx="6755507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Настройка </a:t>
            </a:r>
            <a:r>
              <a:rPr lang="ru-RU" dirty="0" err="1" smtClean="0">
                <a:solidFill>
                  <a:schemeClr val="tx1"/>
                </a:solidFill>
              </a:rPr>
              <a:t>гиперпараметров</a:t>
            </a:r>
            <a:r>
              <a:rPr lang="ru-RU" dirty="0" smtClean="0">
                <a:solidFill>
                  <a:schemeClr val="tx1"/>
                </a:solidFill>
              </a:rPr>
              <a:t> позволит улучшить качество модели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5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xmlns="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6159000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xmlns="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 smtClean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Разработка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xmlns="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xmlns="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27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173555"/>
            <a:ext cx="7119143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 smtClean="0"/>
              <a:t>Результат проверки гипотез</a:t>
            </a:r>
            <a:endParaRPr lang="ru-RU" sz="2600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xmlns="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445185" y="1786139"/>
            <a:ext cx="4350552" cy="590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spcBef>
                <a:spcPts val="0"/>
              </a:spcBef>
            </a:pPr>
            <a:endParaRPr lang="ru-RU" sz="1800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ru-RU" sz="18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</a:pP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58781" y="3812657"/>
            <a:ext cx="3322555" cy="67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Сложность модели</a:t>
            </a:r>
            <a:endParaRPr lang="ru-RU" dirty="0"/>
          </a:p>
        </p:txBody>
      </p:sp>
      <p:sp>
        <p:nvSpPr>
          <p:cNvPr id="47" name="Rectangle 46"/>
          <p:cNvSpPr/>
          <p:nvPr/>
        </p:nvSpPr>
        <p:spPr>
          <a:xfrm>
            <a:off x="558781" y="2944203"/>
            <a:ext cx="3322555" cy="67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Влияние выбросов</a:t>
            </a:r>
            <a:endParaRPr lang="ru-RU" dirty="0"/>
          </a:p>
        </p:txBody>
      </p:sp>
      <p:sp>
        <p:nvSpPr>
          <p:cNvPr id="48" name="Rectangle 47"/>
          <p:cNvSpPr/>
          <p:nvPr/>
        </p:nvSpPr>
        <p:spPr>
          <a:xfrm>
            <a:off x="558781" y="2078911"/>
            <a:ext cx="3322555" cy="6754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Количество признаков</a:t>
            </a:r>
            <a:endParaRPr lang="ru-RU" dirty="0"/>
          </a:p>
        </p:txBody>
      </p:sp>
      <p:sp>
        <p:nvSpPr>
          <p:cNvPr id="49" name="Rectangle 48"/>
          <p:cNvSpPr/>
          <p:nvPr/>
        </p:nvSpPr>
        <p:spPr>
          <a:xfrm>
            <a:off x="558781" y="4697143"/>
            <a:ext cx="3322555" cy="76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Применение </a:t>
            </a:r>
            <a:r>
              <a:rPr lang="ru-RU" dirty="0" err="1" smtClean="0"/>
              <a:t>гиперпараметров</a:t>
            </a:r>
            <a:endParaRPr lang="ru-RU" dirty="0"/>
          </a:p>
        </p:txBody>
      </p:sp>
      <p:sp>
        <p:nvSpPr>
          <p:cNvPr id="50" name="Rectangle 49"/>
          <p:cNvSpPr/>
          <p:nvPr/>
        </p:nvSpPr>
        <p:spPr>
          <a:xfrm>
            <a:off x="4461133" y="3812657"/>
            <a:ext cx="6755507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Тор 3: Линейная регрессия, Случайный лес и Градиентный </a:t>
            </a:r>
            <a:r>
              <a:rPr lang="ru-RU" dirty="0" err="1" smtClean="0">
                <a:solidFill>
                  <a:schemeClr val="tx1"/>
                </a:solidFill>
              </a:rPr>
              <a:t>бустинг</a:t>
            </a:r>
            <a:r>
              <a:rPr lang="ru-RU" dirty="0" smtClean="0">
                <a:solidFill>
                  <a:schemeClr val="tx1"/>
                </a:solidFill>
              </a:rPr>
              <a:t>. Низкая ошибка достигается минимизацией отклонения от среднего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461133" y="2944203"/>
            <a:ext cx="6755507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Удаление «более грубым» методом </a:t>
            </a:r>
            <a:r>
              <a:rPr lang="ru-RU" dirty="0" err="1" smtClean="0">
                <a:solidFill>
                  <a:schemeClr val="tx1"/>
                </a:solidFill>
              </a:rPr>
              <a:t>межквартильного</a:t>
            </a:r>
            <a:r>
              <a:rPr lang="ru-RU" dirty="0" smtClean="0">
                <a:solidFill>
                  <a:schemeClr val="tx1"/>
                </a:solidFill>
              </a:rPr>
              <a:t> интервала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461133" y="2078911"/>
            <a:ext cx="6755507" cy="67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Необходимо сокращение признаков: </a:t>
            </a:r>
            <a:r>
              <a:rPr lang="en-US" dirty="0" err="1" smtClean="0">
                <a:solidFill>
                  <a:schemeClr val="tx1"/>
                </a:solidFill>
              </a:rPr>
              <a:t>Phik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для Модуля упругости при растяжении; РС для Прочности при растяжении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461133" y="4697143"/>
            <a:ext cx="6755507" cy="7689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После настройки </a:t>
            </a:r>
            <a:r>
              <a:rPr lang="ru-RU" dirty="0" err="1" smtClean="0">
                <a:solidFill>
                  <a:schemeClr val="tx1"/>
                </a:solidFill>
              </a:rPr>
              <a:t>гиперпараметров</a:t>
            </a:r>
            <a:r>
              <a:rPr lang="ru-RU" dirty="0" smtClean="0">
                <a:solidFill>
                  <a:schemeClr val="tx1"/>
                </a:solidFill>
              </a:rPr>
              <a:t> модели стали вести себя как линейная регрессия за исключением </a:t>
            </a:r>
            <a:r>
              <a:rPr lang="en-US" dirty="0" err="1" smtClean="0">
                <a:solidFill>
                  <a:schemeClr val="tx1"/>
                </a:solidFill>
              </a:rPr>
              <a:t>Catboost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который сохранил высокий </a:t>
            </a:r>
            <a:r>
              <a:rPr lang="en-US" dirty="0" smtClean="0">
                <a:solidFill>
                  <a:schemeClr val="tx1"/>
                </a:solidFill>
              </a:rPr>
              <a:t>R2 </a:t>
            </a:r>
            <a:r>
              <a:rPr lang="ru-RU" dirty="0" smtClean="0">
                <a:solidFill>
                  <a:schemeClr val="tx1"/>
                </a:solidFill>
              </a:rPr>
              <a:t>на обучающей выборке и низкий на тестовой, что говорит о переобучении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61133" y="1750129"/>
            <a:ext cx="34243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0046A2"/>
                </a:solidFill>
              </a:rPr>
              <a:t>Решение дающее лучший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239254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8931</TotalTime>
  <Words>748</Words>
  <Application>Microsoft Office PowerPoint</Application>
  <PresentationFormat>Widescreen</PresentationFormat>
  <Paragraphs>169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Montserrat</vt:lpstr>
      <vt:lpstr>Open Sans</vt:lpstr>
      <vt:lpstr>ALS Sector Bold</vt:lpstr>
      <vt:lpstr>Arial</vt:lpstr>
      <vt:lpstr>Noto Sans Symbols</vt:lpstr>
      <vt:lpstr>ALS Sector Regular</vt:lpstr>
      <vt:lpstr>Roboto Black</vt:lpstr>
      <vt:lpstr>If,kjyVUNE_28012021</vt:lpstr>
      <vt:lpstr>Прогнозирование свойств композитных материалов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Mikhail Shipov</cp:lastModifiedBy>
  <cp:revision>169</cp:revision>
  <dcterms:created xsi:type="dcterms:W3CDTF">2021-02-24T09:03:25Z</dcterms:created>
  <dcterms:modified xsi:type="dcterms:W3CDTF">2024-01-31T08:22:48Z</dcterms:modified>
</cp:coreProperties>
</file>